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60" r:id="rId3"/>
    <p:sldId id="261" r:id="rId4"/>
    <p:sldId id="262" r:id="rId5"/>
    <p:sldId id="333" r:id="rId6"/>
    <p:sldId id="334" r:id="rId7"/>
    <p:sldId id="335" r:id="rId8"/>
    <p:sldId id="336" r:id="rId9"/>
    <p:sldId id="337" r:id="rId10"/>
    <p:sldId id="338" r:id="rId11"/>
    <p:sldId id="345" r:id="rId12"/>
    <p:sldId id="346" r:id="rId13"/>
    <p:sldId id="359" r:id="rId14"/>
    <p:sldId id="347" r:id="rId15"/>
    <p:sldId id="348" r:id="rId16"/>
    <p:sldId id="349" r:id="rId17"/>
    <p:sldId id="352" r:id="rId18"/>
    <p:sldId id="353" r:id="rId19"/>
    <p:sldId id="354" r:id="rId20"/>
    <p:sldId id="355" r:id="rId21"/>
    <p:sldId id="356" r:id="rId22"/>
    <p:sldId id="357" r:id="rId23"/>
    <p:sldId id="317" r:id="rId24"/>
    <p:sldId id="358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FF"/>
    <a:srgbClr val="CC66FF"/>
    <a:srgbClr val="FFFF66"/>
    <a:srgbClr val="49B697"/>
    <a:srgbClr val="28657D"/>
    <a:srgbClr val="FFAD12"/>
    <a:srgbClr val="DD4D5E"/>
    <a:srgbClr val="000072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94660"/>
  </p:normalViewPr>
  <p:slideViewPr>
    <p:cSldViewPr snapToGrid="0">
      <p:cViewPr>
        <p:scale>
          <a:sx n="39" d="100"/>
          <a:sy n="39" d="100"/>
        </p:scale>
        <p:origin x="1998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6F82-7318-E057-7F1C-DD586D439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AD7AE-0272-C181-B79A-344DEAC0F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A178-8B82-9965-9BF0-71729309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A2D56-1103-41FA-016B-0A046285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7261E-1925-9F9C-1C6A-FE480918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26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E9A9-4988-B67C-96E9-ACBD7DD1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C42BC-AF70-AEE9-BDD5-6C7124E58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CEA5-319B-18B6-ACA6-C3EEE2CC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5BB52-68AC-6C8A-D0A7-EF939AA3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B5F7F-9C65-A9DE-E279-E1379F74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38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CFF635-0FB9-47BA-2507-E52562531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7ED1B-D9B5-EF42-90E3-DFB362E3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2E57D-A2C1-4742-981C-D6E44BD9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1806C-E441-A4A0-5B8E-26C08DFE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961F6-C0FA-29A9-7253-95D6676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49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D1F1-9E48-73E2-B72E-765AB2DA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F6BD4-FD65-1F5A-D49E-10327E12A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4C6E-3711-A22E-9058-596B31D3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5FA9A-A582-56A9-59F3-287A0BEE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354DD-1EC8-01D8-F39A-66E2E73A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91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2ED8-E8BC-1D5C-83FC-DB3C6A05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92AEE-CAFC-6339-00F8-2AAC4CFE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685CF-5F62-AD71-331E-BFE2A3F3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21AE6-827A-B0E7-B80C-BEDC5948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CA5EF-AEB7-2FC5-B940-7EA2F6C6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82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613A-2B2F-D74C-F7A3-6EB835E8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F248E-8615-7B2C-28D9-1F88AA56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D4CBC-0563-E3D9-B526-60872D944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06E9B-E239-3FB6-B8ED-B7E39437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43235-DBC1-F39A-C026-A0E9C280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55187-FB42-A556-5EE5-F1C62FF5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8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521C-8B02-387E-E05E-AFC6833E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FEE0B-B546-8AA3-1384-065639DE0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656DD-14A7-9F33-6F91-BD1B6B8B1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94348-7E91-9106-593B-C9C211147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37E1A-0B97-0D00-F994-74115E142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36F242-CBFA-6747-0764-4A033E2C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6BE161-36AB-BA57-28EA-D43A2A0A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D6502-3371-4B8D-C59A-DEDFD9D2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F3A5000-E3DB-64C2-CE0E-986B97D10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5924443" y="-2159627"/>
            <a:ext cx="2524752" cy="252475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2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2FC-5037-885E-A250-9EDDDE39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14EAA-9024-D57B-282C-B7278DD6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620E-F238-65D0-3937-6A2F454A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22E37-E557-6605-5F3B-96CABFE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AFA09-A471-B1DF-76DD-1DC2972C2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212" y="-1891773"/>
            <a:ext cx="1505693" cy="15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8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AE474-8DFF-1966-8665-D46E0085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DDD8E-BE20-608B-034E-193C109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8AD5-20FD-9078-FE24-52AC4D49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87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B2D8E-1B57-2A7B-A92A-B9B5DE3C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0F3E3-07D6-011F-F2B9-F56889D9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38D6C-5214-6F53-924F-F051D768E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572DE-9A9F-8F69-8C31-2BCBBE42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6B50E-99BE-0531-4188-B4A04A7B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18AE7-BBD2-81E5-32FC-8FFBD28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07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23F1-8E6A-FF37-9698-16A509F8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F4BF5A-76E0-7EC6-F53A-FD43B35EA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E1A39-7DE1-7EAC-1086-C8E51214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CD424-518E-5F8E-CE1F-6B338B33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DDB7A-4517-CC9D-E1C6-FF3D2984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E212B-4E5F-5210-C9E3-0045C7DE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18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4F319-B793-58AB-8366-79C47176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31770-8472-7EAD-BCF8-1853A20D6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75C3-9029-0091-073A-92693715C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3C8F2-EF4F-47CE-A7CF-119002D7CA83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256C-898C-1830-FA96-0A716FF48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DEC0F-8E4E-5783-D57F-0BB368ED7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23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4.png"/><Relationship Id="rId7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5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226692" cy="705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9B66CD-8DA8-C672-3B6D-75243C7AD601}"/>
              </a:ext>
            </a:extLst>
          </p:cNvPr>
          <p:cNvGrpSpPr/>
          <p:nvPr/>
        </p:nvGrpSpPr>
        <p:grpSpPr>
          <a:xfrm>
            <a:off x="1853583" y="151145"/>
            <a:ext cx="8484833" cy="3401066"/>
            <a:chOff x="1853583" y="256533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853583" y="256533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1A73DE-CB8F-7C60-1E05-3D20FF0EF862}"/>
                </a:ext>
              </a:extLst>
            </p:cNvPr>
            <p:cNvSpPr txBox="1"/>
            <p:nvPr/>
          </p:nvSpPr>
          <p:spPr>
            <a:xfrm>
              <a:off x="2934298" y="1643834"/>
              <a:ext cx="6342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 w="28575">
                    <a:solidFill>
                      <a:srgbClr val="FF0063"/>
                    </a:solidFill>
                  </a:ln>
                  <a:solidFill>
                    <a:srgbClr val="FFE6E6"/>
                  </a:solidFill>
                  <a:latin typeface="UVN Banh Mi" pitchFamily="2" charset="0"/>
                </a:rPr>
                <a:t>THỦ CÔNG KỸ THUẬT</a:t>
              </a:r>
              <a:endParaRPr lang="vi-VN" sz="4800" dirty="0">
                <a:ln w="28575">
                  <a:solidFill>
                    <a:srgbClr val="FF0063"/>
                  </a:solidFill>
                </a:ln>
                <a:solidFill>
                  <a:srgbClr val="FFE6E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4EF81D-CAD6-9857-4BFA-4807C6E4750D}"/>
                </a:ext>
              </a:extLst>
            </p:cNvPr>
            <p:cNvSpPr txBox="1"/>
            <p:nvPr/>
          </p:nvSpPr>
          <p:spPr>
            <a:xfrm>
              <a:off x="5029736" y="581323"/>
              <a:ext cx="2152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n w="9525">
                    <a:solidFill>
                      <a:srgbClr val="0070C0"/>
                    </a:solidFill>
                  </a:ln>
                  <a:solidFill>
                    <a:srgbClr val="00B0F0"/>
                  </a:solidFill>
                  <a:latin typeface="UTM Duepuntozero" panose="02040603050506020204" pitchFamily="18" charset="0"/>
                </a:rPr>
                <a:t>Phần</a:t>
              </a:r>
              <a:r>
                <a:rPr lang="en-US" sz="4800" dirty="0">
                  <a:ln w="9525">
                    <a:solidFill>
                      <a:srgbClr val="0070C0"/>
                    </a:solidFill>
                  </a:ln>
                  <a:solidFill>
                    <a:srgbClr val="00B0F0"/>
                  </a:solidFill>
                  <a:latin typeface="UTM Duepuntozero" panose="02040603050506020204" pitchFamily="18" charset="0"/>
                </a:rPr>
                <a:t> 2</a:t>
              </a:r>
              <a:endParaRPr lang="vi-VN" sz="4800" dirty="0">
                <a:ln w="9525">
                  <a:solidFill>
                    <a:srgbClr val="0070C0"/>
                  </a:solidFill>
                </a:ln>
                <a:solidFill>
                  <a:srgbClr val="00B0F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37" y="1832667"/>
            <a:ext cx="2542854" cy="46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1853583" y="256533"/>
            <a:ext cx="8484833" cy="3401066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K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Á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M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P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Á</a:t>
              </a:r>
              <a:endParaRPr lang="vi-VN" sz="88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7190531" y="2970634"/>
            <a:ext cx="2822995" cy="3538112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44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D413-528B-1D21-9EB2-BEF1354D2F1C}"/>
              </a:ext>
            </a:extLst>
          </p:cNvPr>
          <p:cNvSpPr txBox="1"/>
          <p:nvPr/>
        </p:nvSpPr>
        <p:spPr>
          <a:xfrm>
            <a:off x="1422769" y="1987603"/>
            <a:ext cx="909307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F3300"/>
                </a:solidFill>
                <a:latin typeface="#9Slide07 SVNBeachwood Sans" pitchFamily="2" charset="0"/>
              </a:rPr>
              <a:t>Tìm hiểu một số đồ dùng học tập</a:t>
            </a:r>
            <a:endParaRPr lang="en-US" sz="11500" dirty="0">
              <a:solidFill>
                <a:srgbClr val="FF3300"/>
              </a:solidFill>
              <a:latin typeface="#9Slide07 SVNBeachwood Sans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90736" y="512169"/>
            <a:ext cx="3953833" cy="1290090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29072-7D40-8FC6-E91A-DD3CB4F34C88}"/>
                </a:ext>
              </a:extLst>
            </p:cNvPr>
            <p:cNvSpPr txBox="1"/>
            <p:nvPr/>
          </p:nvSpPr>
          <p:spPr>
            <a:xfrm>
              <a:off x="2392423" y="3805251"/>
              <a:ext cx="2945720" cy="91940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vi-VN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1</a:t>
              </a:r>
              <a:endPara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1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5" y="2719121"/>
            <a:ext cx="3160295" cy="3509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1" y="2560606"/>
            <a:ext cx="4477392" cy="3826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53" y="2343076"/>
            <a:ext cx="3674672" cy="3718371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2067387" y="310456"/>
            <a:ext cx="7365370" cy="1623758"/>
          </a:xfrm>
          <a:prstGeom prst="wedgeRoundRectCallout">
            <a:avLst>
              <a:gd name="adj1" fmla="val 57142"/>
              <a:gd name="adj2" fmla="val 28808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Em hãy kể tên một đồ dùng học tập mà em biết</a:t>
            </a:r>
          </a:p>
        </p:txBody>
      </p:sp>
    </p:spTree>
    <p:extLst>
      <p:ext uri="{BB962C8B-B14F-4D97-AF65-F5344CB8AC3E}">
        <p14:creationId xmlns:p14="http://schemas.microsoft.com/office/powerpoint/2010/main" val="22363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5" y="2719121"/>
            <a:ext cx="3160295" cy="3509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1" y="2560606"/>
            <a:ext cx="4477392" cy="3826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53" y="2343076"/>
            <a:ext cx="3674672" cy="3718371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2067387" y="310456"/>
            <a:ext cx="7838613" cy="1623758"/>
          </a:xfrm>
          <a:prstGeom prst="wedgeRoundRectCallout">
            <a:avLst>
              <a:gd name="adj1" fmla="val 57142"/>
              <a:gd name="adj2" fmla="val 28808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66"/>
                </a:solidFill>
              </a:rPr>
              <a:t>Em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có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thể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làm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được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đồ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dùng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học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tập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nào</a:t>
            </a:r>
            <a:r>
              <a:rPr lang="en-US" sz="4800" dirty="0">
                <a:solidFill>
                  <a:srgbClr val="FF0066"/>
                </a:solidFill>
              </a:rPr>
              <a:t>?</a:t>
            </a:r>
            <a:endParaRPr lang="vi-VN" sz="4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6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90736" y="512169"/>
            <a:ext cx="3953833" cy="1290090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29072-7D40-8FC6-E91A-DD3CB4F34C88}"/>
                </a:ext>
              </a:extLst>
            </p:cNvPr>
            <p:cNvSpPr txBox="1"/>
            <p:nvPr/>
          </p:nvSpPr>
          <p:spPr>
            <a:xfrm>
              <a:off x="2392423" y="3805251"/>
              <a:ext cx="2945720" cy="91940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vi-VN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2</a:t>
              </a:r>
              <a:endPara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5BD413-528B-1D21-9EB2-BEF1354D2F1C}"/>
              </a:ext>
            </a:extLst>
          </p:cNvPr>
          <p:cNvSpPr txBox="1"/>
          <p:nvPr/>
        </p:nvSpPr>
        <p:spPr>
          <a:xfrm>
            <a:off x="503115" y="2348868"/>
            <a:ext cx="11129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rgbClr val="FF3300"/>
                </a:solidFill>
                <a:latin typeface="#9Slide07 SVNBeachwood Sans" pitchFamily="2" charset="0"/>
              </a:rPr>
              <a:t>Lựa chọn được vật liệu và </a:t>
            </a:r>
            <a:endParaRPr lang="en-US" sz="8000" dirty="0">
              <a:solidFill>
                <a:srgbClr val="FF3300"/>
              </a:solidFill>
              <a:latin typeface="#9Slide07 SVNBeachwood Sans" pitchFamily="2" charset="0"/>
            </a:endParaRPr>
          </a:p>
          <a:p>
            <a:pPr algn="ctr"/>
            <a:r>
              <a:rPr lang="vi-VN" sz="8000" dirty="0">
                <a:solidFill>
                  <a:srgbClr val="FF3300"/>
                </a:solidFill>
                <a:latin typeface="#9Slide07 SVNBeachwood Sans" pitchFamily="2" charset="0"/>
              </a:rPr>
              <a:t>dụng cụ làm thước kẻ bằng giấy </a:t>
            </a:r>
            <a:endParaRPr lang="en-US" sz="8000" dirty="0">
              <a:solidFill>
                <a:srgbClr val="FF330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7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638875" y="208418"/>
            <a:ext cx="5264318" cy="1107997"/>
            <a:chOff x="1227634" y="8474750"/>
            <a:chExt cx="10891225" cy="1078195"/>
          </a:xfrm>
        </p:grpSpPr>
        <p:sp>
          <p:nvSpPr>
            <p:cNvPr id="18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YÊU CẦU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9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2168069" y="8474750"/>
              <a:ext cx="9010352" cy="107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Ê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32343" y="246768"/>
            <a:ext cx="1105694" cy="1193905"/>
            <a:chOff x="2493921" y="920275"/>
            <a:chExt cx="1105694" cy="1193905"/>
          </a:xfrm>
        </p:grpSpPr>
        <p:sp>
          <p:nvSpPr>
            <p:cNvPr id="5" name="Oval 4"/>
            <p:cNvSpPr/>
            <p:nvPr/>
          </p:nvSpPr>
          <p:spPr>
            <a:xfrm>
              <a:off x="2493921" y="920275"/>
              <a:ext cx="1105694" cy="11056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002" y="1138812"/>
              <a:ext cx="839592" cy="975368"/>
            </a:xfrm>
            <a:prstGeom prst="rect">
              <a:avLst/>
            </a:prstGeom>
          </p:spPr>
        </p:pic>
      </p:grpSp>
      <p:grpSp>
        <p:nvGrpSpPr>
          <p:cNvPr id="2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473106" y="1573005"/>
            <a:ext cx="10992395" cy="1631216"/>
            <a:chOff x="1169225" y="178783"/>
            <a:chExt cx="10992395" cy="1631216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8" y="178783"/>
              <a:ext cx="1017258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000" b="1" dirty="0">
                  <a:solidFill>
                    <a:srgbClr val="FF5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 kẻ làm bằng giấy bìa cứng và trang trí bằng giấy màu thủ công;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49939" y="23067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https://cf.shopee.vn/file/4ec813771a6c92f49414c93d5ce224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95" y="3546299"/>
            <a:ext cx="2471030" cy="24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nlocviet.vn/upload/images/giay%20bia%20cung%20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48" y="3572106"/>
            <a:ext cx="3225887" cy="241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7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638875" y="208418"/>
            <a:ext cx="5264318" cy="1107997"/>
            <a:chOff x="1227634" y="8474750"/>
            <a:chExt cx="10891225" cy="1078195"/>
          </a:xfrm>
        </p:grpSpPr>
        <p:sp>
          <p:nvSpPr>
            <p:cNvPr id="18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YÊU CẦU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9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2168069" y="8474750"/>
              <a:ext cx="9010352" cy="107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Ê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32343" y="246768"/>
            <a:ext cx="1105694" cy="1193905"/>
            <a:chOff x="2493921" y="920275"/>
            <a:chExt cx="1105694" cy="1193905"/>
          </a:xfrm>
        </p:grpSpPr>
        <p:sp>
          <p:nvSpPr>
            <p:cNvPr id="5" name="Oval 4"/>
            <p:cNvSpPr/>
            <p:nvPr/>
          </p:nvSpPr>
          <p:spPr>
            <a:xfrm>
              <a:off x="2493921" y="920275"/>
              <a:ext cx="1105694" cy="11056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002" y="1138812"/>
              <a:ext cx="839592" cy="975368"/>
            </a:xfrm>
            <a:prstGeom prst="rect">
              <a:avLst/>
            </a:prstGeom>
          </p:spPr>
        </p:pic>
      </p:grpSp>
      <p:grpSp>
        <p:nvGrpSpPr>
          <p:cNvPr id="2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473106" y="1573005"/>
            <a:ext cx="10956894" cy="3170099"/>
            <a:chOff x="1169225" y="178783"/>
            <a:chExt cx="10956894" cy="3170099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8" y="178783"/>
              <a:ext cx="1013708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000" b="1" dirty="0">
                  <a:solidFill>
                    <a:srgbClr val="FF5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 có dạng hình chữ nhật với kích thước 3cm x 21cm và được sử dụng để đo bằng những vật có độ dài không quá 20cm;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49939" y="2369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1005840" y="397857"/>
            <a:ext cx="8327707" cy="2615579"/>
          </a:xfrm>
          <a:prstGeom prst="wedgeRoundRectCallout">
            <a:avLst>
              <a:gd name="adj1" fmla="val 59016"/>
              <a:gd name="adj2" fmla="val 40910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Để làm 1 cây thước kẻ bằng giấy, em cần những vật liệu và dụng cụ gì?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61133-26F9-44EA-AC86-4D2266FCF74E}"/>
              </a:ext>
            </a:extLst>
          </p:cNvPr>
          <p:cNvGrpSpPr/>
          <p:nvPr/>
        </p:nvGrpSpPr>
        <p:grpSpPr>
          <a:xfrm>
            <a:off x="3433868" y="3299509"/>
            <a:ext cx="3801049" cy="3402828"/>
            <a:chOff x="1360942" y="1969119"/>
            <a:chExt cx="4131498" cy="36543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8FF503-1477-48D8-9A14-B89CFC7266D2}"/>
                </a:ext>
              </a:extLst>
            </p:cNvPr>
            <p:cNvGrpSpPr/>
            <p:nvPr/>
          </p:nvGrpSpPr>
          <p:grpSpPr>
            <a:xfrm>
              <a:off x="1360942" y="1969119"/>
              <a:ext cx="4131498" cy="1120669"/>
              <a:chOff x="1087676" y="1039303"/>
              <a:chExt cx="4131498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1B65914-FEDE-4067-91F9-9A3D9F172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7676" y="1039303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2DF0E5-5ACA-46F4-A1B6-14F50B7DA5BC}"/>
                  </a:ext>
                </a:extLst>
              </p:cNvPr>
              <p:cNvSpPr txBox="1"/>
              <p:nvPr/>
            </p:nvSpPr>
            <p:spPr>
              <a:xfrm>
                <a:off x="1251125" y="1237097"/>
                <a:ext cx="3804599" cy="69410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FF0000"/>
                    </a:solidFill>
                    <a:latin typeface="UVN Banh Mi" pitchFamily="2" charset="0"/>
                  </a:rPr>
                  <a:t>Thảo</a:t>
                </a:r>
                <a:r>
                  <a:rPr lang="en-US" sz="3600" dirty="0">
                    <a:solidFill>
                      <a:srgbClr val="FF0000"/>
                    </a:solidFill>
                    <a:latin typeface="UVN Banh Mi" pitchFamily="2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VN Banh Mi" pitchFamily="2" charset="0"/>
                  </a:rPr>
                  <a:t>luận</a:t>
                </a:r>
                <a:r>
                  <a:rPr lang="en-US" sz="3600" dirty="0">
                    <a:solidFill>
                      <a:srgbClr val="FF0000"/>
                    </a:solidFill>
                    <a:latin typeface="UVN Banh Mi" pitchFamily="2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VN Banh Mi" pitchFamily="2" charset="0"/>
                  </a:rPr>
                  <a:t>nhóm</a:t>
                </a:r>
                <a:r>
                  <a:rPr lang="en-US" sz="3600" dirty="0">
                    <a:solidFill>
                      <a:srgbClr val="FF0000"/>
                    </a:solidFill>
                    <a:latin typeface="UVN Banh Mi" pitchFamily="2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UVN Banh Mi" pitchFamily="2" charset="0"/>
                  </a:rPr>
                  <a:t>2</a:t>
                </a:r>
                <a:endParaRPr lang="vi-VN" sz="3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D73A1-5AD9-495F-A95B-574760A2DE5B}"/>
                </a:ext>
              </a:extLst>
            </p:cNvPr>
            <p:cNvGrpSpPr/>
            <p:nvPr/>
          </p:nvGrpSpPr>
          <p:grpSpPr>
            <a:xfrm>
              <a:off x="2248135" y="3391257"/>
              <a:ext cx="2608109" cy="2232196"/>
              <a:chOff x="2491975" y="3262401"/>
              <a:chExt cx="2608109" cy="223219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8EB2C9-61BF-424A-A82C-654C6FD8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1975" y="3289674"/>
                <a:ext cx="964654" cy="2204923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A770D15-1ABB-47A0-AC5C-B66BF0B85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6526" y="3262401"/>
                <a:ext cx="1033558" cy="2191143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28" y="3137408"/>
            <a:ext cx="3160295" cy="35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9" y="2636929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664761" y="414493"/>
            <a:ext cx="10671875" cy="1676551"/>
          </a:xfrm>
          <a:prstGeom prst="wedgeRoundRectCallout">
            <a:avLst>
              <a:gd name="adj1" fmla="val -31153"/>
              <a:gd name="adj2" fmla="val 79432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Để làm 1 cây thước kẻ bằng giấy, chúng ta cần chuẩn bị dụng cụ sau:</a:t>
            </a:r>
          </a:p>
        </p:txBody>
      </p:sp>
      <p:pic>
        <p:nvPicPr>
          <p:cNvPr id="25" name="Picture 2" descr="https://cf.shopee.vn/file/4ec813771a6c92f49414c93d5ce224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84" y="2628187"/>
            <a:ext cx="2471030" cy="24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www.anlocviet.vn/upload/images/giay%20bia%20cung%20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33" y="2501416"/>
            <a:ext cx="3225887" cy="241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2613496" y="5267745"/>
            <a:ext cx="3727135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Giấy bìa cứng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1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6736804" y="5277602"/>
            <a:ext cx="4658674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Giấy màu thủ công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9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9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9" y="2636929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664761" y="414493"/>
            <a:ext cx="10671875" cy="1676551"/>
          </a:xfrm>
          <a:prstGeom prst="wedgeRoundRectCallout">
            <a:avLst>
              <a:gd name="adj1" fmla="val -31153"/>
              <a:gd name="adj2" fmla="val 79432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Để làm 1 cây thước kẻ bằng giấy, chúng ta cần chuẩn bị dụng cụ sau:</a:t>
            </a:r>
          </a:p>
        </p:txBody>
      </p:sp>
      <p:sp>
        <p:nvSpPr>
          <p:cNvPr id="39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1741785" y="5619116"/>
            <a:ext cx="3727135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Keo dán giấy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1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5623928" y="5593500"/>
            <a:ext cx="1715218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Kéo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s://tse2.mm.bing.net/th?id=OIP.JA30IAiisfS_00U5PdH5CQHaE9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59" y="2915215"/>
            <a:ext cx="3532402" cy="236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sieuthianhduong.com/images/product/theme-1588563059-Keo-dan-giay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r="14400"/>
          <a:stretch/>
        </p:blipFill>
        <p:spPr bwMode="auto">
          <a:xfrm>
            <a:off x="2835200" y="2722399"/>
            <a:ext cx="1805631" cy="25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ngoclanvpp.vn/User_folder_upload/vppngoclan/images/thuoc-ke-deli-20cm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661" y="2915215"/>
            <a:ext cx="2362387" cy="236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7494154" y="5576371"/>
            <a:ext cx="3859646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Thước kẻ 20cm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sp>
        <p:nvSpPr>
          <p:cNvPr id="14" name="Plaque 13">
            <a:extLst>
              <a:ext uri="{FF2B5EF4-FFF2-40B4-BE49-F238E27FC236}">
                <a16:creationId xmlns:a16="http://schemas.microsoft.com/office/drawing/2014/main" id="{7C9CF695-E947-82FF-5269-AE5E6A8C8191}"/>
              </a:ext>
            </a:extLst>
          </p:cNvPr>
          <p:cNvSpPr/>
          <p:nvPr/>
        </p:nvSpPr>
        <p:spPr>
          <a:xfrm>
            <a:off x="2494920" y="500226"/>
            <a:ext cx="7059209" cy="3338005"/>
          </a:xfrm>
          <a:prstGeom prst="plaque">
            <a:avLst>
              <a:gd name="adj" fmla="val 4515"/>
            </a:avLst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0D62DD-ED33-4F70-BBA6-B09EBC109E9A}"/>
              </a:ext>
            </a:extLst>
          </p:cNvPr>
          <p:cNvSpPr txBox="1"/>
          <p:nvPr/>
        </p:nvSpPr>
        <p:spPr>
          <a:xfrm>
            <a:off x="3597744" y="649078"/>
            <a:ext cx="5253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SVN-Shintia Script" panose="02000804000000020003" pitchFamily="2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solidFill>
                  <a:srgbClr val="0070C0"/>
                </a:solidFill>
                <a:latin typeface="SVN-Shintia Script" panose="02000804000000020003" pitchFamily="2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solidFill>
                  <a:srgbClr val="0070C0"/>
                </a:solidFill>
                <a:latin typeface="SVN-Shintia Script" panose="02000804000000020003" pitchFamily="2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solidFill>
                  <a:srgbClr val="0070C0"/>
                </a:solidFill>
                <a:latin typeface="SVN-Shintia Script" panose="02000804000000020003" pitchFamily="2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SVN-Shintia Script" panose="02000804000000020003" pitchFamily="2" charset="0"/>
              </a:rPr>
              <a:t> …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90D962-B4B7-E4D6-4CC2-119AE5867C74}"/>
              </a:ext>
            </a:extLst>
          </p:cNvPr>
          <p:cNvSpPr txBox="1"/>
          <p:nvPr/>
        </p:nvSpPr>
        <p:spPr>
          <a:xfrm>
            <a:off x="4936101" y="1320846"/>
            <a:ext cx="1990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63"/>
                </a:solidFill>
                <a:latin typeface="#9Slide07 SVNBeachwood Sans" pitchFamily="2" charset="0"/>
              </a:rPr>
              <a:t>CÔNG NGỆ</a:t>
            </a:r>
            <a:endParaRPr lang="vi-VN" sz="4400" dirty="0">
              <a:solidFill>
                <a:srgbClr val="FF0063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07EB68-A96C-577B-BEF8-CCFA08D0D90B}"/>
              </a:ext>
            </a:extLst>
          </p:cNvPr>
          <p:cNvSpPr txBox="1"/>
          <p:nvPr/>
        </p:nvSpPr>
        <p:spPr>
          <a:xfrm>
            <a:off x="2571861" y="2932342"/>
            <a:ext cx="7595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66FF99"/>
                </a:solidFill>
                <a:latin typeface="SVN-Poky's" panose="020B0606040200020203" pitchFamily="34" charset="0"/>
              </a:rPr>
              <a:t>L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À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M 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00FFFF"/>
                </a:solidFill>
                <a:latin typeface="SVN-Poky's" panose="020B0606040200020203" pitchFamily="34" charset="0"/>
              </a:rPr>
              <a:t>Đ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Ồ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66FF99"/>
                </a:solidFill>
                <a:latin typeface="SVN-Poky's" panose="020B0606040200020203" pitchFamily="34" charset="0"/>
              </a:rPr>
              <a:t> D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00FFFF"/>
                </a:solidFill>
                <a:latin typeface="SVN-Poky's" panose="020B0606040200020203" pitchFamily="34" charset="0"/>
              </a:rPr>
              <a:t>Ù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N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0063"/>
                </a:solidFill>
                <a:latin typeface="SVN-Poky's" panose="020B0606040200020203" pitchFamily="34" charset="0"/>
              </a:rPr>
              <a:t>G 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H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Ọ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66FF99"/>
                </a:solidFill>
                <a:latin typeface="SVN-Poky's" panose="020B0606040200020203" pitchFamily="34" charset="0"/>
              </a:rPr>
              <a:t>C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00FFFF"/>
                </a:solidFill>
                <a:latin typeface="SVN-Poky's" panose="020B0606040200020203" pitchFamily="34" charset="0"/>
              </a:rPr>
              <a:t> T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Ậ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P</a:t>
            </a:r>
            <a:endParaRPr lang="vi-VN" sz="4400" dirty="0">
              <a:ln w="12700">
                <a:solidFill>
                  <a:srgbClr val="002060"/>
                </a:solidFill>
              </a:ln>
              <a:solidFill>
                <a:srgbClr val="CC66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60245-41AB-31E0-62D4-446AFA8BC9A3}"/>
              </a:ext>
            </a:extLst>
          </p:cNvPr>
          <p:cNvSpPr txBox="1"/>
          <p:nvPr/>
        </p:nvSpPr>
        <p:spPr>
          <a:xfrm>
            <a:off x="4584192" y="2103072"/>
            <a:ext cx="269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Duepuntozero" panose="02040603050506020204" pitchFamily="18" charset="0"/>
              </a:rPr>
              <a:t>Bài</a:t>
            </a:r>
            <a:r>
              <a:rPr lang="en-US" sz="4000" dirty="0">
                <a:latin typeface="UTM Duepuntozero" panose="02040603050506020204" pitchFamily="18" charset="0"/>
              </a:rPr>
              <a:t> 7 – </a:t>
            </a:r>
            <a:r>
              <a:rPr lang="en-US" sz="4000" dirty="0" err="1">
                <a:latin typeface="UTM Duepuntozero" panose="02040603050506020204" pitchFamily="18" charset="0"/>
              </a:rPr>
              <a:t>Tiết</a:t>
            </a:r>
            <a:r>
              <a:rPr lang="en-US" sz="4000" dirty="0">
                <a:latin typeface="UTM Duepuntozero" panose="02040603050506020204" pitchFamily="18" charset="0"/>
              </a:rPr>
              <a:t> 1</a:t>
            </a:r>
            <a:endParaRPr lang="vi-VN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638" y="4156719"/>
            <a:ext cx="2101730" cy="2518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33" y="4156719"/>
            <a:ext cx="2441814" cy="2487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90" y="3838231"/>
            <a:ext cx="2645510" cy="22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41" grpId="0"/>
      <p:bldP spid="4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9" y="3297235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633366" y="154521"/>
            <a:ext cx="10671875" cy="1414307"/>
          </a:xfrm>
          <a:prstGeom prst="wedgeRoundRectCallout">
            <a:avLst>
              <a:gd name="adj1" fmla="val -32105"/>
              <a:gd name="adj2" fmla="val 75840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66"/>
                </a:solidFill>
              </a:rPr>
              <a:t>Chúng ta có thể sử dụng đồ tái chế nào sau đây để làm thước kẻ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1E7158-F117-ACBE-F494-278CB6782F1E}"/>
              </a:ext>
            </a:extLst>
          </p:cNvPr>
          <p:cNvGrpSpPr/>
          <p:nvPr/>
        </p:nvGrpSpPr>
        <p:grpSpPr>
          <a:xfrm>
            <a:off x="2818862" y="1962491"/>
            <a:ext cx="8466467" cy="4477864"/>
            <a:chOff x="2818862" y="1962491"/>
            <a:chExt cx="8466467" cy="4477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B1A2A83-9664-EF93-160F-51AE99A89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862" y="2087615"/>
              <a:ext cx="3678502" cy="2010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37BE1B1-E853-125C-D6C9-EE14EFF61F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1" r="12874"/>
            <a:stretch/>
          </p:blipFill>
          <p:spPr bwMode="auto">
            <a:xfrm>
              <a:off x="6688296" y="2002133"/>
              <a:ext cx="2261231" cy="222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67D42D-8BA1-21AF-0814-493F5CC0A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359" y="1962491"/>
              <a:ext cx="2260970" cy="2260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E3FA4EA-EB11-A94F-27DB-375F0500C4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0" b="4807"/>
            <a:stretch/>
          </p:blipFill>
          <p:spPr bwMode="auto">
            <a:xfrm>
              <a:off x="3380019" y="4219028"/>
              <a:ext cx="2486025" cy="222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E2E582C-8EAA-246E-CF3E-092920FD6D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38" b="11234"/>
            <a:stretch/>
          </p:blipFill>
          <p:spPr bwMode="auto">
            <a:xfrm>
              <a:off x="6684323" y="4427646"/>
              <a:ext cx="2265204" cy="1726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5C200E0E-95A5-9F2F-4B1E-8FA5237D9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9" r="7710"/>
            <a:stretch/>
          </p:blipFill>
          <p:spPr bwMode="auto">
            <a:xfrm>
              <a:off x="9131150" y="4427645"/>
              <a:ext cx="1998455" cy="172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37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3" y="278295"/>
            <a:ext cx="11635679" cy="636104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84231-D665-D7B5-61AA-70B2B3C2A9D3}"/>
              </a:ext>
            </a:extLst>
          </p:cNvPr>
          <p:cNvGrpSpPr/>
          <p:nvPr/>
        </p:nvGrpSpPr>
        <p:grpSpPr>
          <a:xfrm>
            <a:off x="372193" y="320016"/>
            <a:ext cx="11248641" cy="5835341"/>
            <a:chOff x="372193" y="410256"/>
            <a:chExt cx="11248641" cy="5835341"/>
          </a:xfrm>
        </p:grpSpPr>
        <p:pic>
          <p:nvPicPr>
            <p:cNvPr id="25" name="Picture 2" descr="https://cf.shopee.vn/file/4ec813771a6c92f49414c93d5ce224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684" y="458468"/>
              <a:ext cx="2099113" cy="2099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s://www.anlocviet.vn/upload/images/giay%20bia%20cung%20a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09" y="454666"/>
              <a:ext cx="2740356" cy="2055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: Rounded Corners 2">
              <a:extLst>
                <a:ext uri="{FF2B5EF4-FFF2-40B4-BE49-F238E27FC236}">
                  <a16:creationId xmlns:a16="http://schemas.microsoft.com/office/drawing/2014/main" id="{C946B1F0-0BEF-C041-210F-0BCCFD30EBBB}"/>
                </a:ext>
              </a:extLst>
            </p:cNvPr>
            <p:cNvSpPr/>
            <p:nvPr/>
          </p:nvSpPr>
          <p:spPr>
            <a:xfrm>
              <a:off x="379809" y="2641399"/>
              <a:ext cx="3225887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Giấy bìa cứng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41" name="Rectangle: Rounded Corners 2">
              <a:extLst>
                <a:ext uri="{FF2B5EF4-FFF2-40B4-BE49-F238E27FC236}">
                  <a16:creationId xmlns:a16="http://schemas.microsoft.com/office/drawing/2014/main" id="{C946B1F0-0BEF-C041-210F-0BCCFD30EBBB}"/>
                </a:ext>
              </a:extLst>
            </p:cNvPr>
            <p:cNvSpPr/>
            <p:nvPr/>
          </p:nvSpPr>
          <p:spPr>
            <a:xfrm>
              <a:off x="3827399" y="2650924"/>
              <a:ext cx="4173602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Giấy màu thủ công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B12ADA0-D8FA-49AE-E591-A309811885AD}"/>
                </a:ext>
              </a:extLst>
            </p:cNvPr>
            <p:cNvSpPr/>
            <p:nvPr/>
          </p:nvSpPr>
          <p:spPr>
            <a:xfrm>
              <a:off x="8143876" y="2650924"/>
              <a:ext cx="3476958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Keo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dán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giấy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</a:p>
          </p:txBody>
        </p:sp>
        <p:pic>
          <p:nvPicPr>
            <p:cNvPr id="6" name="Picture 2" descr="https://www.sieuthianhduong.com/images/product/theme-1588563059-Keo-dan-giay2.jpg">
              <a:extLst>
                <a:ext uri="{FF2B5EF4-FFF2-40B4-BE49-F238E27FC236}">
                  <a16:creationId xmlns:a16="http://schemas.microsoft.com/office/drawing/2014/main" id="{DB18C464-BADB-3DBA-1550-DB4590AB02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6" r="14400"/>
            <a:stretch/>
          </p:blipFill>
          <p:spPr bwMode="auto">
            <a:xfrm>
              <a:off x="8979539" y="410256"/>
              <a:ext cx="1533864" cy="219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tse2.mm.bing.net/th?id=OIP.JA30IAiisfS_00U5PdH5CQHaE9&amp;pid=Api&amp;P=0">
              <a:extLst>
                <a:ext uri="{FF2B5EF4-FFF2-40B4-BE49-F238E27FC236}">
                  <a16:creationId xmlns:a16="http://schemas.microsoft.com/office/drawing/2014/main" id="{C892D9CA-541C-EF03-7203-46D711819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93" y="3399390"/>
              <a:ext cx="2769828" cy="209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s://ngoclanvpp.vn/User_folder_upload/vppngoclan/images/thuoc-ke-deli-20cm.jpeg">
              <a:extLst>
                <a:ext uri="{FF2B5EF4-FFF2-40B4-BE49-F238E27FC236}">
                  <a16:creationId xmlns:a16="http://schemas.microsoft.com/office/drawing/2014/main" id="{FBE06108-784E-0F78-1CC9-CB586BF79B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08903" y="3452649"/>
              <a:ext cx="2092914" cy="209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3392305E-A15F-0AAE-F0E1-0FA0D0C7C7A7}"/>
                </a:ext>
              </a:extLst>
            </p:cNvPr>
            <p:cNvSpPr/>
            <p:nvPr/>
          </p:nvSpPr>
          <p:spPr>
            <a:xfrm>
              <a:off x="990639" y="5685722"/>
              <a:ext cx="1715218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Kéo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1" name="Rectangle: Rounded Corners 2">
              <a:extLst>
                <a:ext uri="{FF2B5EF4-FFF2-40B4-BE49-F238E27FC236}">
                  <a16:creationId xmlns:a16="http://schemas.microsoft.com/office/drawing/2014/main" id="{2463B391-E696-D48F-226A-50AB223336BF}"/>
                </a:ext>
              </a:extLst>
            </p:cNvPr>
            <p:cNvSpPr/>
            <p:nvPr/>
          </p:nvSpPr>
          <p:spPr>
            <a:xfrm>
              <a:off x="2927560" y="5722167"/>
              <a:ext cx="3201289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Thước kẻ 20cm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EE75320-B29D-1591-2E2A-4613B27D9B08}"/>
              </a:ext>
            </a:extLst>
          </p:cNvPr>
          <p:cNvSpPr/>
          <p:nvPr/>
        </p:nvSpPr>
        <p:spPr>
          <a:xfrm>
            <a:off x="6692072" y="3546639"/>
            <a:ext cx="4843037" cy="2092914"/>
          </a:xfrm>
          <a:prstGeom prst="wedgeRoundRectCallout">
            <a:avLst>
              <a:gd name="adj1" fmla="val -38317"/>
              <a:gd name="adj2" fmla="val 725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66"/>
                </a:solidFill>
              </a:rPr>
              <a:t>Theo </a:t>
            </a:r>
            <a:r>
              <a:rPr lang="en-US" sz="4000" dirty="0" err="1">
                <a:solidFill>
                  <a:srgbClr val="FF0066"/>
                </a:solidFill>
              </a:rPr>
              <a:t>em</a:t>
            </a:r>
            <a:r>
              <a:rPr lang="en-US" sz="4000" dirty="0">
                <a:solidFill>
                  <a:srgbClr val="FF0066"/>
                </a:solidFill>
              </a:rPr>
              <a:t>, </a:t>
            </a:r>
            <a:r>
              <a:rPr lang="en-US" sz="4000" dirty="0" err="1">
                <a:solidFill>
                  <a:srgbClr val="FF0066"/>
                </a:solidFill>
              </a:rPr>
              <a:t>những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vật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này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dùng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để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làm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gì</a:t>
            </a:r>
            <a:r>
              <a:rPr lang="en-US" sz="4000" dirty="0">
                <a:solidFill>
                  <a:srgbClr val="FF0066"/>
                </a:solidFill>
              </a:rPr>
              <a:t>?</a:t>
            </a:r>
            <a:endParaRPr lang="vi-VN" sz="4000" dirty="0">
              <a:solidFill>
                <a:srgbClr val="FF0066"/>
              </a:solidFill>
            </a:endParaRPr>
          </a:p>
        </p:txBody>
      </p:sp>
      <p:sp>
        <p:nvSpPr>
          <p:cNvPr id="3" name="Speech Bubble: Rectangle with Corners Rounded 7">
            <a:extLst>
              <a:ext uri="{FF2B5EF4-FFF2-40B4-BE49-F238E27FC236}">
                <a16:creationId xmlns:a16="http://schemas.microsoft.com/office/drawing/2014/main" id="{8B9FAE5C-A9B1-596F-5079-921069AF7F48}"/>
              </a:ext>
            </a:extLst>
          </p:cNvPr>
          <p:cNvSpPr/>
          <p:nvPr/>
        </p:nvSpPr>
        <p:spPr>
          <a:xfrm>
            <a:off x="6413187" y="3755542"/>
            <a:ext cx="4843037" cy="2092914"/>
          </a:xfrm>
          <a:prstGeom prst="wedgeRoundRectCallout">
            <a:avLst>
              <a:gd name="adj1" fmla="val -38317"/>
              <a:gd name="adj2" fmla="val 725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FF0066"/>
                </a:solidFill>
              </a:rPr>
              <a:t>Với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mỗi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vật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liệu</a:t>
            </a:r>
            <a:r>
              <a:rPr lang="en-US" sz="4000" dirty="0">
                <a:solidFill>
                  <a:srgbClr val="FF0066"/>
                </a:solidFill>
              </a:rPr>
              <a:t>,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cụ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chúng</a:t>
            </a:r>
            <a:r>
              <a:rPr lang="en-US" sz="4000" dirty="0">
                <a:solidFill>
                  <a:srgbClr val="FF0066"/>
                </a:solidFill>
              </a:rPr>
              <a:t> ta </a:t>
            </a:r>
            <a:r>
              <a:rPr lang="en-US" sz="4000" dirty="0" err="1">
                <a:solidFill>
                  <a:srgbClr val="FF0066"/>
                </a:solidFill>
              </a:rPr>
              <a:t>cần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số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lượng</a:t>
            </a:r>
            <a:r>
              <a:rPr lang="en-US" sz="4000" dirty="0">
                <a:solidFill>
                  <a:srgbClr val="FF0066"/>
                </a:solidFill>
              </a:rPr>
              <a:t> bao </a:t>
            </a:r>
            <a:r>
              <a:rPr lang="en-US" sz="4000" dirty="0" err="1">
                <a:solidFill>
                  <a:srgbClr val="FF0066"/>
                </a:solidFill>
              </a:rPr>
              <a:t>nhiêu</a:t>
            </a:r>
            <a:r>
              <a:rPr lang="en-US" sz="4000" dirty="0">
                <a:solidFill>
                  <a:srgbClr val="FF0066"/>
                </a:solidFill>
              </a:rPr>
              <a:t>?</a:t>
            </a:r>
            <a:endParaRPr lang="vi-VN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4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4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9" y="3297235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3494722" y="1675340"/>
            <a:ext cx="7509575" cy="3243790"/>
          </a:xfrm>
          <a:prstGeom prst="wedgeRoundRectCallout">
            <a:avLst>
              <a:gd name="adj1" fmla="val -32105"/>
              <a:gd name="adj2" fmla="val 75840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FF0066"/>
                </a:solidFill>
              </a:rPr>
              <a:t>Để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làm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một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đồ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dùng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học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tập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cần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lựa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chọn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vật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liệu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và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cụ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phù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hợp</a:t>
            </a:r>
            <a:r>
              <a:rPr lang="en-US" sz="4000" dirty="0">
                <a:solidFill>
                  <a:srgbClr val="FF0066"/>
                </a:solidFill>
              </a:rPr>
              <a:t>, </a:t>
            </a:r>
            <a:r>
              <a:rPr lang="en-US" sz="4000" dirty="0" err="1">
                <a:solidFill>
                  <a:srgbClr val="FF0066"/>
                </a:solidFill>
              </a:rPr>
              <a:t>cần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tính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số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lượng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sử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để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tránh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lãng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phí</a:t>
            </a:r>
            <a:endParaRPr lang="vi-VN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2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92F6D-ED70-08DE-8D08-6A6F42FCC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1" y="-193548"/>
            <a:ext cx="12192000" cy="70515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1246D-C06C-5EEB-E4C3-9347BE209F1F}"/>
              </a:ext>
            </a:extLst>
          </p:cNvPr>
          <p:cNvSpPr/>
          <p:nvPr/>
        </p:nvSpPr>
        <p:spPr>
          <a:xfrm>
            <a:off x="1985753" y="584234"/>
            <a:ext cx="8657864" cy="6109176"/>
          </a:xfrm>
          <a:prstGeom prst="roundRect">
            <a:avLst>
              <a:gd name="adj" fmla="val 6096"/>
            </a:avLst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169D30-5544-1CF0-59B3-7E9343F1BDCC}"/>
              </a:ext>
            </a:extLst>
          </p:cNvPr>
          <p:cNvGrpSpPr/>
          <p:nvPr/>
        </p:nvGrpSpPr>
        <p:grpSpPr>
          <a:xfrm>
            <a:off x="4919935" y="518311"/>
            <a:ext cx="2378597" cy="2308324"/>
            <a:chOff x="3837008" y="359084"/>
            <a:chExt cx="1956122" cy="23083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84CC36-3968-AA67-E333-3C30249F3584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#9Slide07 SVNBeachwood Sans" pitchFamily="2" charset="0"/>
                </a:rPr>
                <a:t>Dặn</a:t>
              </a:r>
              <a:r>
                <a:rPr lang="en-US" sz="720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#9Slide07 SVNBeachwood Sans" pitchFamily="2" charset="0"/>
                </a:rPr>
                <a:t> </a:t>
              </a:r>
              <a:r>
                <a:rPr lang="en-US" sz="720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#9Slide07 SVNBeachwood Sans" pitchFamily="2" charset="0"/>
                </a:rPr>
                <a:t>dò</a:t>
              </a:r>
              <a:endParaRPr lang="vi-VN" sz="720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29BCB1-BE2B-B799-9E41-19DCC10151CB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chemeClr val="bg1"/>
                  </a:solidFill>
                  <a:latin typeface="#9Slide07 SVNBeachwood Sans" pitchFamily="2" charset="0"/>
                </a:rPr>
                <a:t>Dặn</a:t>
              </a:r>
              <a:r>
                <a:rPr lang="en-US" sz="7200" dirty="0">
                  <a:solidFill>
                    <a:schemeClr val="bg1"/>
                  </a:solidFill>
                  <a:latin typeface="#9Slide07 SVNBeachwood Sans" pitchFamily="2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#9Slide07 SVNBeachwood Sans" pitchFamily="2" charset="0"/>
                </a:rPr>
                <a:t>dò</a:t>
              </a:r>
              <a:endParaRPr lang="vi-VN" sz="7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990098-8B1F-D403-7D23-E22F721FB7F6}"/>
              </a:ext>
            </a:extLst>
          </p:cNvPr>
          <p:cNvSpPr/>
          <p:nvPr/>
        </p:nvSpPr>
        <p:spPr>
          <a:xfrm>
            <a:off x="2460315" y="1841889"/>
            <a:ext cx="787078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220B15-5920-D97D-E088-F8C7CF9BAC49}"/>
              </a:ext>
            </a:extLst>
          </p:cNvPr>
          <p:cNvSpPr/>
          <p:nvPr/>
        </p:nvSpPr>
        <p:spPr>
          <a:xfrm>
            <a:off x="2460315" y="3075221"/>
            <a:ext cx="787078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B227757-6872-685B-4C51-7B4335BDEB80}"/>
              </a:ext>
            </a:extLst>
          </p:cNvPr>
          <p:cNvSpPr/>
          <p:nvPr/>
        </p:nvSpPr>
        <p:spPr>
          <a:xfrm>
            <a:off x="2460315" y="4295357"/>
            <a:ext cx="787078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925D38-F1A7-F3B4-6E07-0DD779C240D7}"/>
              </a:ext>
            </a:extLst>
          </p:cNvPr>
          <p:cNvSpPr/>
          <p:nvPr/>
        </p:nvSpPr>
        <p:spPr>
          <a:xfrm>
            <a:off x="2460315" y="5468386"/>
            <a:ext cx="787078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DC511-361A-ED67-8C69-8DA7CCDA82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25" y="4308553"/>
            <a:ext cx="743169" cy="825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39330-B21E-745C-3852-EB1EC9244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81" y="1904684"/>
            <a:ext cx="1099863" cy="939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D5836-1282-91BE-47C4-3105429FB7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15" y="3075221"/>
            <a:ext cx="810827" cy="820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1E58B1-8218-3118-D185-48982B0F8B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19" y="5453912"/>
            <a:ext cx="981925" cy="10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7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1853583" y="256533"/>
            <a:ext cx="8484833" cy="3401066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Ẹ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N 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G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Ặ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P 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L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Ạ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I</a:t>
              </a:r>
              <a:endParaRPr lang="vi-VN" sz="88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7190531" y="2970634"/>
            <a:ext cx="2822995" cy="3538112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52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1CC95C-506D-DE92-6831-DDDFC5A8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1" y="-193548"/>
            <a:ext cx="12192000" cy="7051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E00B3-1648-C47D-1F4C-9319514D0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96925" l="4252" r="93868">
                        <a14:foregroundMark x1="8504" y1="31551" x2="10384" y2="58556"/>
                        <a14:foregroundMark x1="4988" y1="46658" x2="4988" y2="46658"/>
                        <a14:foregroundMark x1="4252" y1="43583" x2="4252" y2="43583"/>
                        <a14:foregroundMark x1="34015" y1="39171" x2="34015" y2="39171"/>
                        <a14:foregroundMark x1="52003" y1="13636" x2="52003" y2="13636"/>
                        <a14:foregroundMark x1="52576" y1="18182" x2="52576" y2="18182"/>
                        <a14:foregroundMark x1="93622" y1="37701" x2="93810" y2="52406"/>
                        <a14:foregroundMark x1="40474" y1="37834" x2="44154" y2="50802"/>
                        <a14:foregroundMark x1="33769" y1="38102" x2="38021" y2="43316"/>
                        <a14:foregroundMark x1="34015" y1="37834" x2="35732" y2="35160"/>
                        <a14:foregroundMark x1="34342" y1="35561" x2="33851" y2="35963"/>
                        <a14:foregroundMark x1="52821" y1="15241" x2="53393" y2="22727"/>
                        <a14:foregroundMark x1="36631" y1="17246" x2="40229" y2="16979"/>
                        <a14:foregroundMark x1="35977" y1="14706" x2="41864" y2="16845"/>
                        <a14:foregroundMark x1="41537" y1="18048" x2="38757" y2="18048"/>
                        <a14:foregroundMark x1="44317" y1="18048" x2="39657" y2="18048"/>
                        <a14:foregroundMark x1="35650" y1="16310" x2="35650" y2="16310"/>
                        <a14:foregroundMark x1="44971" y1="9358" x2="44971" y2="9358"/>
                        <a14:foregroundMark x1="54374" y1="13770" x2="54047" y2="16711"/>
                        <a14:foregroundMark x1="53884" y1="12433" x2="53884" y2="12433"/>
                        <a14:foregroundMark x1="54293" y1="12433" x2="53557" y2="11497"/>
                        <a14:foregroundMark x1="53475" y1="10963" x2="51676" y2="10561"/>
                        <a14:foregroundMark x1="53312" y1="10561" x2="50777" y2="10561"/>
                        <a14:foregroundMark x1="59771" y1="52807" x2="60670" y2="56684"/>
                        <a14:foregroundMark x1="66231" y1="53877" x2="66231" y2="53877"/>
                        <a14:foregroundMark x1="65331" y1="54813" x2="66966" y2="54144"/>
                        <a14:foregroundMark x1="65168" y1="52540" x2="66721" y2="52674"/>
                        <a14:foregroundMark x1="66721" y1="53476" x2="68029" y2="53476"/>
                        <a14:foregroundMark x1="42437" y1="85829" x2="44154" y2="78342"/>
                        <a14:foregroundMark x1="34832" y1="93316" x2="37204" y2="93316"/>
                        <a14:foregroundMark x1="38185" y1="94385" x2="39820" y2="93850"/>
                        <a14:foregroundMark x1="44399" y1="95588" x2="47997" y2="90642"/>
                        <a14:foregroundMark x1="38267" y1="95187" x2="38267" y2="95187"/>
                        <a14:foregroundMark x1="44726" y1="95989" x2="44726" y2="95989"/>
                        <a14:foregroundMark x1="43500" y1="96123" x2="43500" y2="96123"/>
                        <a14:foregroundMark x1="42682" y1="95722" x2="47506" y2="92914"/>
                        <a14:foregroundMark x1="47506" y1="92914" x2="47997" y2="92380"/>
                        <a14:foregroundMark x1="49877" y1="90374" x2="49877" y2="90374"/>
                        <a14:foregroundMark x1="43173" y1="72193" x2="45053" y2="76337"/>
                        <a14:foregroundMark x1="34587" y1="94519" x2="36795" y2="95455"/>
                        <a14:foregroundMark x1="35895" y1="96925" x2="34505" y2="96925"/>
                        <a14:foregroundMark x1="35977" y1="80882" x2="35078" y2="71925"/>
                        <a14:foregroundMark x1="34096" y1="82353" x2="34096" y2="82353"/>
                        <a14:foregroundMark x1="37939" y1="80882" x2="37939" y2="80882"/>
                        <a14:foregroundMark x1="36304" y1="80882" x2="37858" y2="80749"/>
                        <a14:foregroundMark x1="38430" y1="80749" x2="38430" y2="80749"/>
                        <a14:foregroundMark x1="41946" y1="88503" x2="41946" y2="88503"/>
                        <a14:foregroundMark x1="53393" y1="82620" x2="53393" y2="82620"/>
                        <a14:foregroundMark x1="36304" y1="13235" x2="36304" y2="13235"/>
                        <a14:foregroundMark x1="36877" y1="13235" x2="36877" y2="13235"/>
                        <a14:foregroundMark x1="37776" y1="13102" x2="44072" y2="12834"/>
                        <a14:foregroundMark x1="45707" y1="12166" x2="48242" y2="12032"/>
                        <a14:foregroundMark x1="51022" y1="10561" x2="52003" y2="10561"/>
                        <a14:foregroundMark x1="51758" y1="10561" x2="52821" y2="10561"/>
                        <a14:foregroundMark x1="64841" y1="58957" x2="68847" y2="63102"/>
                        <a14:foregroundMark x1="60752" y1="53209" x2="61652" y2="59358"/>
                        <a14:foregroundMark x1="6051" y1="21658" x2="6051" y2="21658"/>
                        <a14:backgroundMark x1="63941" y1="65107" x2="63941" y2="65107"/>
                        <a14:backgroundMark x1="63042" y1="64037" x2="63042" y2="64037"/>
                        <a14:backgroundMark x1="60998" y1="81684" x2="60998" y2="81684"/>
                        <a14:backgroundMark x1="57727" y1="81283" x2="57727" y2="81283"/>
                        <a14:backgroundMark x1="81194" y1="77273" x2="81194" y2="77273"/>
                        <a14:backgroundMark x1="81930" y1="77273" x2="81439" y2="77273"/>
                        <a14:backgroundMark x1="64922" y1="86364" x2="64922" y2="86364"/>
                        <a14:backgroundMark x1="11120" y1="74332" x2="11120" y2="74332"/>
                        <a14:backgroundMark x1="7850" y1="21257" x2="7850" y2="21257"/>
                        <a14:backgroundMark x1="92559" y1="52807" x2="92559" y2="52807"/>
                        <a14:backgroundMark x1="93540" y1="53209" x2="93540" y2="53209"/>
                        <a14:backgroundMark x1="93786" y1="55615" x2="93949" y2="54545"/>
                        <a14:backgroundMark x1="94849" y1="56684" x2="93786" y2="56684"/>
                        <a14:backgroundMark x1="94195" y1="54011" x2="93540" y2="54011"/>
                        <a14:backgroundMark x1="93704" y1="52406" x2="93704" y2="52406"/>
                        <a14:backgroundMark x1="93786" y1="52540" x2="93786" y2="52540"/>
                        <a14:backgroundMark x1="94113" y1="54144" x2="94113" y2="541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434" y="3472471"/>
            <a:ext cx="5619565" cy="3385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59DD2A-8C73-4C91-C139-B5D16237758A}"/>
              </a:ext>
            </a:extLst>
          </p:cNvPr>
          <p:cNvSpPr/>
          <p:nvPr/>
        </p:nvSpPr>
        <p:spPr>
          <a:xfrm>
            <a:off x="136124" y="277638"/>
            <a:ext cx="11913832" cy="6109176"/>
          </a:xfrm>
          <a:prstGeom prst="roundRect">
            <a:avLst>
              <a:gd name="adj" fmla="val 6096"/>
            </a:avLst>
          </a:prstGeom>
          <a:solidFill>
            <a:schemeClr val="bg1">
              <a:alpha val="9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290E8-914B-7D79-B984-D118AC227038}"/>
              </a:ext>
            </a:extLst>
          </p:cNvPr>
          <p:cNvGrpSpPr/>
          <p:nvPr/>
        </p:nvGrpSpPr>
        <p:grpSpPr>
          <a:xfrm>
            <a:off x="298100" y="713683"/>
            <a:ext cx="3992057" cy="3414762"/>
            <a:chOff x="429087" y="1358284"/>
            <a:chExt cx="3992057" cy="341476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A62B379-15DC-3705-E443-D1BB9047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29087" y="1358284"/>
              <a:ext cx="3992057" cy="3414762"/>
            </a:xfrm>
            <a:prstGeom prst="rect">
              <a:avLst/>
            </a:prstGeom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1525B4-A450-770B-605C-0320317D4337}"/>
                </a:ext>
              </a:extLst>
            </p:cNvPr>
            <p:cNvSpPr txBox="1"/>
            <p:nvPr/>
          </p:nvSpPr>
          <p:spPr>
            <a:xfrm>
              <a:off x="1193775" y="3700468"/>
              <a:ext cx="24626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UTM Cookies" panose="02040603050506020204" pitchFamily="18" charset="0"/>
                </a:rPr>
                <a:t>M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00FF00"/>
                  </a:solidFill>
                  <a:latin typeface="UTM Cookies" panose="02040603050506020204" pitchFamily="18" charset="0"/>
                </a:rPr>
                <a:t>Ụ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CC66FF"/>
                  </a:solidFill>
                  <a:latin typeface="UTM Cookies" panose="02040603050506020204" pitchFamily="18" charset="0"/>
                </a:rPr>
                <a:t>C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latin typeface="UTM Cookies" panose="02040603050506020204" pitchFamily="18" charset="0"/>
                </a:rPr>
                <a:t> 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00FF00"/>
                  </a:solidFill>
                  <a:latin typeface="UTM Cookies" panose="02040603050506020204" pitchFamily="18" charset="0"/>
                </a:rPr>
                <a:t>T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UTM Cookies" panose="02040603050506020204" pitchFamily="18" charset="0"/>
                </a:rPr>
                <a:t>I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CC66FF"/>
                  </a:solidFill>
                  <a:latin typeface="UTM Cookies" panose="02040603050506020204" pitchFamily="18" charset="0"/>
                </a:rPr>
                <a:t>Ê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00FFFF"/>
                  </a:solidFill>
                  <a:latin typeface="UTM Cookies" panose="02040603050506020204" pitchFamily="18" charset="0"/>
                </a:rPr>
                <a:t>U</a:t>
              </a:r>
              <a:endParaRPr lang="vi-VN" sz="4200" dirty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CF852B-56B3-1573-9EF5-1811B6DC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9917" y="2192583"/>
              <a:ext cx="1350391" cy="135039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431570" y="713683"/>
            <a:ext cx="7216146" cy="5142441"/>
            <a:chOff x="4452132" y="1244373"/>
            <a:chExt cx="7216146" cy="5142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9CF91F8-D984-972D-C458-47B1C726D4A5}"/>
                </a:ext>
              </a:extLst>
            </p:cNvPr>
            <p:cNvGrpSpPr/>
            <p:nvPr/>
          </p:nvGrpSpPr>
          <p:grpSpPr>
            <a:xfrm>
              <a:off x="4452132" y="1244373"/>
              <a:ext cx="7216146" cy="4141683"/>
              <a:chOff x="4366315" y="734513"/>
              <a:chExt cx="7216146" cy="414168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185958-385F-0C0C-0205-EA3F47BF6E8E}"/>
                  </a:ext>
                </a:extLst>
              </p:cNvPr>
              <p:cNvSpPr txBox="1"/>
              <p:nvPr/>
            </p:nvSpPr>
            <p:spPr>
              <a:xfrm>
                <a:off x="4824421" y="734513"/>
                <a:ext cx="67580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Lựa chọn được vật liệu làm đồ dùng học tập đúng yêu cầu.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403D2DC2-EE40-4D74-2D06-4159304AA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E150FFC7-4D55-8D89-8998-BDD63FE7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59823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51B77AE4-E4AF-C5A9-D524-09595DFF0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441455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4991225" y="3021500"/>
              <a:ext cx="66770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để làm đồ dùng học tập đúng cách và an toàn.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5092776" y="4817154"/>
              <a:ext cx="65755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Làm được một số đồ dùng học tập đơn giản theo các bước cho trước, đảm bảo yêu cầu về kĩ thuật, thẩm mĩ.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52" y="4046894"/>
            <a:ext cx="1756117" cy="208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1853583" y="256533"/>
            <a:ext cx="8484833" cy="3401066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K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Ở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I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Đ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Ộ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N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G</a:t>
              </a:r>
              <a:endParaRPr lang="vi-VN" sz="88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7190531" y="2970634"/>
            <a:ext cx="2822995" cy="3538112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55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03156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526140" y="2043836"/>
            <a:ext cx="7139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đuôi vuông vấn như nhau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chia nhiều đốt rất mau rất đều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tình chân thực đáng yêu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dài ngắn, mọi điều có em.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73971" y="4464639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thước kẻ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7572472-8676-71C3-A786-F54136ADF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556" y="4617970"/>
            <a:ext cx="1537558" cy="153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4165601" y="1697192"/>
            <a:ext cx="58957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cái kẹo nhỏ</a:t>
            </a:r>
          </a:p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 hỏng xóa ngay</a:t>
            </a:r>
          </a:p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trò ngày nay</a:t>
            </a:r>
          </a:p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 dùng đến nó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199" y="4497959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Cục tẩy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7801ED4-5CDF-3A4B-EE57-562A153D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784" y="4581924"/>
            <a:ext cx="1912010" cy="19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458238" y="2294353"/>
            <a:ext cx="7139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gì dài một gang tay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vẽ em viết ngày ngày ngắn đi?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199" y="3681324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bút chì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72289-248D-302B-3DE4-845375C8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784" y="3888783"/>
            <a:ext cx="1544437" cy="15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208082" y="2381171"/>
            <a:ext cx="7728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thì liền với hai chân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chân nghỉ, chân quay mới kì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2052" y="3766625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compa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AB3684-B6ED-DF7A-5F8C-60E48AEF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37" y="3779778"/>
            <a:ext cx="1817914" cy="18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063498" y="2536278"/>
            <a:ext cx="8123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phải bò, không phải trâu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nước ao sâu, lên cày ruộng cạn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199" y="3830061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bút mực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01B2335-5440-0C77-B00F-0906D03CF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065" y="3953708"/>
            <a:ext cx="1550160" cy="1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</TotalTime>
  <Words>540</Words>
  <Application>Microsoft Office PowerPoint</Application>
  <PresentationFormat>Widescreen</PresentationFormat>
  <Paragraphs>91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#9Slide07 SVNBeachwood Sans</vt:lpstr>
      <vt:lpstr>Arial</vt:lpstr>
      <vt:lpstr>Calibri</vt:lpstr>
      <vt:lpstr>Calibri Light</vt:lpstr>
      <vt:lpstr>SVN-Poky's</vt:lpstr>
      <vt:lpstr>SVN-Shintia Script</vt:lpstr>
      <vt:lpstr>Times New Roman</vt:lpstr>
      <vt:lpstr>UTM Cookies</vt:lpstr>
      <vt:lpstr>UTM Duepuntozero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 UYEN</dc:creator>
  <cp:lastModifiedBy>Phạm Minh Trường [GV]</cp:lastModifiedBy>
  <cp:revision>48</cp:revision>
  <dcterms:created xsi:type="dcterms:W3CDTF">2022-07-14T14:53:27Z</dcterms:created>
  <dcterms:modified xsi:type="dcterms:W3CDTF">2023-01-09T06:36:37Z</dcterms:modified>
</cp:coreProperties>
</file>